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sldIdLst>
    <p:sldId id="256" r:id="rId3"/>
    <p:sldId id="257" r:id="rId4"/>
    <p:sldId id="267" r:id="rId5"/>
    <p:sldId id="258" r:id="rId6"/>
    <p:sldId id="261" r:id="rId7"/>
    <p:sldId id="262" r:id="rId8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2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90228712210959"/>
          <c:y val="4.4533372136087365E-2"/>
          <c:w val="0.51692550281961669"/>
          <c:h val="0.8110659965383006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BD7-4100-ADCB-2F44C71B46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BD7-4100-ADCB-2F44C71B46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BD7-4100-ADCB-2F44C71B46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8BD7-4100-ADCB-2F44C71B468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BD7-4100-ADCB-2F44C71B468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8BD7-4100-ADCB-2F44C71B468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BD7-4100-ADCB-2F44C71B468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8BD7-4100-ADCB-2F44C71B468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8BD7-4100-ADCB-2F44C71B468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8BD7-4100-ADCB-2F44C71B468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8BD7-4100-ADCB-2F44C71B468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8BD7-4100-ADCB-2F44C71B468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8BD7-4100-ADCB-2F44C71B468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BD7-4100-ADCB-2F44C71B4686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BD7-4100-ADCB-2F44C71B4686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8BD7-4100-ADCB-2F44C71B4686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8BD7-4100-ADCB-2F44C71B4686}"/>
              </c:ext>
            </c:extLst>
          </c:dPt>
          <c:dPt>
            <c:idx val="17"/>
            <c:bubble3D val="0"/>
            <c:spPr>
              <a:solidFill>
                <a:srgbClr val="00CC9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BD7-4100-ADCB-2F44C71B4686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BD7-4100-ADCB-2F44C71B4686}"/>
              </c:ext>
            </c:extLst>
          </c:dPt>
          <c:dLbls>
            <c:dLbl>
              <c:idx val="6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0848021514590028E-2"/>
                      <c:h val="3.04271428092656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8BD7-4100-ADCB-2F44C71B4686}"/>
                </c:ext>
              </c:extLst>
            </c:dLbl>
            <c:dLbl>
              <c:idx val="7"/>
              <c:layout>
                <c:manualLayout>
                  <c:x val="1.9210556416878029E-2"/>
                  <c:y val="2.6938500887273616E-3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5359311689857064E-2"/>
                      <c:h val="3.31209928979930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8BD7-4100-ADCB-2F44C71B4686}"/>
                </c:ext>
              </c:extLst>
            </c:dLbl>
            <c:dLbl>
              <c:idx val="8"/>
              <c:layout>
                <c:manualLayout>
                  <c:x val="5.4887818550456227E-3"/>
                  <c:y val="2.6938500887273616E-3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7188881631434717E-2"/>
                      <c:h val="3.31209928979930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8BD7-4100-ADCB-2F44C71B4686}"/>
                </c:ext>
              </c:extLst>
            </c:dLbl>
            <c:dLbl>
              <c:idx val="9"/>
              <c:layout>
                <c:manualLayout>
                  <c:x val="2.3784481270822028E-2"/>
                  <c:y val="2.2897725754182575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7188881631434717E-2"/>
                      <c:h val="3.04271428092656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8BD7-4100-ADCB-2F44C71B4686}"/>
                </c:ext>
              </c:extLst>
            </c:dLbl>
            <c:dLbl>
              <c:idx val="1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5359311689857064E-2"/>
                      <c:h val="3.58148429867203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8BD7-4100-ADCB-2F44C71B4686}"/>
                </c:ext>
              </c:extLst>
            </c:dLbl>
            <c:dLbl>
              <c:idx val="15"/>
              <c:layout>
                <c:manualLayout>
                  <c:x val="-2.2226166410691427E-2"/>
                  <c:y val="2.8521130002679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BD7-4100-ADCB-2F44C71B4686}"/>
                </c:ext>
              </c:extLst>
            </c:dLbl>
            <c:dLbl>
              <c:idx val="16"/>
              <c:layout>
                <c:manualLayout>
                  <c:x val="1.8521805342242858E-2"/>
                  <c:y val="-1.4260565001339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D7-4100-ADCB-2F44C71B468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Лист1!$A$2:$A$20</c:f>
              <c:strCache>
                <c:ptCount val="19"/>
                <c:pt idx="0">
                  <c:v>Природа</c:v>
                </c:pt>
                <c:pt idx="1">
                  <c:v>Информационное развитие </c:v>
                </c:pt>
                <c:pt idx="2">
                  <c:v>Мировые судьи</c:v>
                </c:pt>
                <c:pt idx="3">
                  <c:v>Архив</c:v>
                </c:pt>
                <c:pt idx="4">
                  <c:v>Имущество</c:v>
                </c:pt>
                <c:pt idx="5">
                  <c:v>Строительство</c:v>
                </c:pt>
                <c:pt idx="6">
                  <c:v>Экология</c:v>
                </c:pt>
                <c:pt idx="7">
                  <c:v>Туризм</c:v>
                </c:pt>
                <c:pt idx="8">
                  <c:v>Инвестиции</c:v>
                </c:pt>
                <c:pt idx="9">
                  <c:v>Закупочная деятельность</c:v>
                </c:pt>
                <c:pt idx="10">
                  <c:v>Эксплуатация зданий</c:v>
                </c:pt>
                <c:pt idx="11">
                  <c:v>ЖКХ</c:v>
                </c:pt>
                <c:pt idx="12">
                  <c:v>Сельское хозяйство </c:v>
                </c:pt>
                <c:pt idx="13">
                  <c:v>Ветеринария</c:v>
                </c:pt>
                <c:pt idx="14">
                  <c:v>Транспорт</c:v>
                </c:pt>
                <c:pt idx="15">
                  <c:v>Объекты культурного наследия</c:v>
                </c:pt>
                <c:pt idx="16">
                  <c:v>Молодёжная политика</c:v>
                </c:pt>
                <c:pt idx="17">
                  <c:v>Социальная защита</c:v>
                </c:pt>
                <c:pt idx="18">
                  <c:v>Территориальная безопасность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>
                  <c:v>4</c:v>
                </c:pt>
                <c:pt idx="1">
                  <c:v>3</c:v>
                </c:pt>
                <c:pt idx="2">
                  <c:v>1</c:v>
                </c:pt>
                <c:pt idx="3">
                  <c:v>3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  <c:pt idx="13">
                  <c:v>8</c:v>
                </c:pt>
                <c:pt idx="14">
                  <c:v>5</c:v>
                </c:pt>
                <c:pt idx="15">
                  <c:v>1</c:v>
                </c:pt>
                <c:pt idx="16">
                  <c:v>1</c:v>
                </c:pt>
                <c:pt idx="17">
                  <c:v>17</c:v>
                </c:pt>
                <c:pt idx="1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D7-4100-ADCB-2F44C71B468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1048571192312004E-3"/>
          <c:y val="0.77561649925908516"/>
          <c:w val="0.9748247829922575"/>
          <c:h val="0.20283270003109596"/>
        </c:manualLayout>
      </c:layout>
      <c:overlay val="1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893705239571566"/>
          <c:y val="4.6896339045772943E-2"/>
          <c:w val="0.51692550281961669"/>
          <c:h val="0.8110659965383006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6F8-4197-A7BA-CCE5D7D2515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6F8-4197-A7BA-CCE5D7D2515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6F8-4197-A7BA-CCE5D7D2515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Территориальные управления Министерства Социального развития</c:v>
                </c:pt>
                <c:pt idx="1">
                  <c:v>Исполнительные органы государственной власти</c:v>
                </c:pt>
                <c:pt idx="2">
                  <c:v>Органы государственной власти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</c:v>
                </c:pt>
                <c:pt idx="1">
                  <c:v>33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B6F8-4197-A7BA-CCE5D7D2515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000483608783245"/>
          <c:y val="0.80230872590117497"/>
          <c:w val="0.74849036348386688"/>
          <c:h val="0.1429690137011466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363" y="819150"/>
            <a:ext cx="7181850" cy="404018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64813" y="5118259"/>
            <a:ext cx="6118142" cy="48486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18925" cy="5384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328843" y="0"/>
            <a:ext cx="3318925" cy="5384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0" y="10236882"/>
            <a:ext cx="3318925" cy="53842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328843" y="10236882"/>
            <a:ext cx="3318925" cy="53842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17203180-FC85-4270-BB44-DEF8707331C3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8696" y="4821475"/>
            <a:ext cx="5509569" cy="39438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spc="-1">
              <a:latin typeface="Arial"/>
            </a:endParaRPr>
          </a:p>
        </p:txBody>
      </p:sp>
      <p:sp>
        <p:nvSpPr>
          <p:cNvPr id="177" name="CustomShape 3"/>
          <p:cNvSpPr/>
          <p:nvPr/>
        </p:nvSpPr>
        <p:spPr>
          <a:xfrm>
            <a:off x="3901640" y="9515965"/>
            <a:ext cx="2983864" cy="5014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837" tIns="45419" rIns="90837" bIns="45419" anchor="b">
            <a:noAutofit/>
          </a:bodyPr>
          <a:lstStyle/>
          <a:p>
            <a:pPr algn="r">
              <a:lnSpc>
                <a:spcPct val="100000"/>
              </a:lnSpc>
            </a:pPr>
            <a:fld id="{A6E185C6-5DC2-497E-8EF0-775488437296}" type="slidenum">
              <a:rPr lang="ru-RU" sz="1200" spc="-1">
                <a:solidFill>
                  <a:srgbClr val="000000"/>
                </a:solidFill>
                <a:latin typeface="Times New Roman"/>
              </a:rPr>
              <a:t>2</a:t>
            </a:fld>
            <a:endParaRPr lang="ru-RU" sz="1200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3363" y="819150"/>
            <a:ext cx="7181850" cy="40401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09B39-C02E-40A6-BF33-8DEFCA0DE43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139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8696" y="4821475"/>
            <a:ext cx="5509569" cy="39438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spc="-1"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3901640" y="9515965"/>
            <a:ext cx="2983864" cy="5014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837" tIns="45419" rIns="90837" bIns="45419" anchor="b">
            <a:noAutofit/>
          </a:bodyPr>
          <a:lstStyle/>
          <a:p>
            <a:pPr algn="r">
              <a:lnSpc>
                <a:spcPct val="100000"/>
              </a:lnSpc>
            </a:pPr>
            <a:fld id="{80095C02-24CF-4115-920F-5A6B8A90A533}" type="slidenum">
              <a:rPr lang="ru-RU" sz="1200" spc="-1">
                <a:solidFill>
                  <a:srgbClr val="000000"/>
                </a:solidFill>
                <a:latin typeface="Times New Roman"/>
              </a:rPr>
              <a:t>6</a:t>
            </a:fld>
            <a:endParaRPr lang="ru-RU" sz="1200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vacancies@ecu.permkrai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Рисунок 1"/>
          <p:cNvPicPr/>
          <p:nvPr/>
        </p:nvPicPr>
        <p:blipFill>
          <a:blip r:embed="rId2"/>
          <a:stretch/>
        </p:blipFill>
        <p:spPr>
          <a:xfrm>
            <a:off x="621000" y="0"/>
            <a:ext cx="3510000" cy="1086840"/>
          </a:xfrm>
          <a:prstGeom prst="rect">
            <a:avLst/>
          </a:prstGeom>
          <a:ln>
            <a:noFill/>
          </a:ln>
        </p:spPr>
      </p:pic>
      <p:sp>
        <p:nvSpPr>
          <p:cNvPr id="84" name="Line 2"/>
          <p:cNvSpPr/>
          <p:nvPr/>
        </p:nvSpPr>
        <p:spPr>
          <a:xfrm>
            <a:off x="623880" y="112212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Line 3"/>
          <p:cNvSpPr/>
          <p:nvPr/>
        </p:nvSpPr>
        <p:spPr>
          <a:xfrm>
            <a:off x="621000" y="578376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CustomShape 4"/>
          <p:cNvSpPr/>
          <p:nvPr/>
        </p:nvSpPr>
        <p:spPr>
          <a:xfrm>
            <a:off x="578160" y="1876018"/>
            <a:ext cx="10938240" cy="27133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4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ru-RU" sz="8000" b="0" strike="noStrike" spc="-1" dirty="0">
                <a:solidFill>
                  <a:srgbClr val="108AC9"/>
                </a:solidFill>
                <a:latin typeface="PF Din Text Comp Pro Medium"/>
                <a:ea typeface="DejaVu Sans"/>
              </a:rPr>
              <a:t>Государственное казенное учреждение Пермского края</a:t>
            </a:r>
            <a:r>
              <a:rPr lang="ru-RU" sz="6600" b="0" strike="noStrike" spc="-1" dirty="0">
                <a:solidFill>
                  <a:srgbClr val="108AC9"/>
                </a:solidFill>
                <a:latin typeface="PF Din Text Comp Pro Medium"/>
                <a:ea typeface="DejaVu Sans"/>
              </a:rPr>
              <a:t> </a:t>
            </a:r>
            <a:br>
              <a:rPr lang="ru-RU" sz="6600" b="0" strike="noStrike" spc="-1" dirty="0">
                <a:solidFill>
                  <a:srgbClr val="108AC9"/>
                </a:solidFill>
                <a:latin typeface="PF Din Text Comp Pro Medium"/>
                <a:ea typeface="DejaVu Sans"/>
              </a:rPr>
            </a:br>
            <a:r>
              <a:rPr lang="ru-RU" sz="19200" b="1" strike="noStrike" spc="-1" dirty="0">
                <a:solidFill>
                  <a:srgbClr val="108AC9"/>
                </a:solidFill>
                <a:latin typeface="PF Din Text Comp Pro Medium"/>
                <a:ea typeface="DejaVu Sans"/>
              </a:rPr>
              <a:t>«Единый центр учета»</a:t>
            </a:r>
            <a:endParaRPr lang="ru-RU" sz="19200" b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25"/>
    </mc:Choice>
    <mc:Fallback xmlns="">
      <p:transition spd="slow" advTm="1092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Line 2"/>
          <p:cNvSpPr/>
          <p:nvPr/>
        </p:nvSpPr>
        <p:spPr>
          <a:xfrm>
            <a:off x="623880" y="112212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3"/>
          <p:cNvSpPr/>
          <p:nvPr/>
        </p:nvSpPr>
        <p:spPr>
          <a:xfrm>
            <a:off x="2214570" y="1533585"/>
            <a:ext cx="9353550" cy="495786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/>
              <a:t>Государственное казенное учреждение Пермского края «Единый центр учета» (ГКУ ПК «ЕЦУ») – это крупное государственное учреждение штатной численностью 385,5 штатных единиц, которое было создано в 2019 году для централизации учетных функций в сфере бюджетного (бухгалтерского), налогового, кадрового учета, финансово-экономического обеспечения и формирования отчетности для органов государственной власти (государственных органов) Пермского края, государственных учреждений Пермского края. </a:t>
            </a:r>
          </a:p>
          <a:p>
            <a:pPr indent="457200" algn="just">
              <a:lnSpc>
                <a:spcPct val="150000"/>
              </a:lnSpc>
            </a:pPr>
            <a:r>
              <a:rPr lang="ru-RU" b="1" dirty="0"/>
              <a:t>Центральный офис ГКУ ПК «ЕЦУ» расположен по адресу: г. Пермь, </a:t>
            </a:r>
            <a:br>
              <a:rPr lang="ru-RU" b="1" dirty="0"/>
            </a:br>
            <a:r>
              <a:rPr lang="ru-RU" b="1" dirty="0"/>
              <a:t>ул. Чкалова, д. 9 (лит. И). Также обособленные структурные подразделения расположены в городах Соликамске, Кудымкаре и Чайковском.</a:t>
            </a:r>
            <a:endParaRPr lang="ru-RU" sz="2800" b="1" strike="noStrike" spc="-1" dirty="0">
              <a:latin typeface="Arial"/>
            </a:endParaRPr>
          </a:p>
        </p:txBody>
      </p:sp>
      <p:pic>
        <p:nvPicPr>
          <p:cNvPr id="90" name="Рисунок 12"/>
          <p:cNvPicPr/>
          <p:nvPr/>
        </p:nvPicPr>
        <p:blipFill>
          <a:blip r:embed="rId3"/>
          <a:stretch/>
        </p:blipFill>
        <p:spPr>
          <a:xfrm>
            <a:off x="615600" y="1390680"/>
            <a:ext cx="964440" cy="964440"/>
          </a:xfrm>
          <a:prstGeom prst="rect">
            <a:avLst/>
          </a:prstGeom>
          <a:ln>
            <a:noFill/>
          </a:ln>
        </p:spPr>
      </p:pic>
      <p:pic>
        <p:nvPicPr>
          <p:cNvPr id="91" name="Рисунок 13"/>
          <p:cNvPicPr/>
          <p:nvPr/>
        </p:nvPicPr>
        <p:blipFill>
          <a:blip r:embed="rId4"/>
          <a:stretch/>
        </p:blipFill>
        <p:spPr>
          <a:xfrm>
            <a:off x="623880" y="3147840"/>
            <a:ext cx="964440" cy="964440"/>
          </a:xfrm>
          <a:prstGeom prst="rect">
            <a:avLst/>
          </a:prstGeom>
          <a:ln>
            <a:noFill/>
          </a:ln>
        </p:spPr>
      </p:pic>
      <p:pic>
        <p:nvPicPr>
          <p:cNvPr id="92" name="Рисунок 14"/>
          <p:cNvPicPr/>
          <p:nvPr/>
        </p:nvPicPr>
        <p:blipFill>
          <a:blip r:embed="rId5"/>
          <a:stretch/>
        </p:blipFill>
        <p:spPr>
          <a:xfrm>
            <a:off x="623880" y="4658760"/>
            <a:ext cx="960480" cy="96048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1">
            <a:extLst>
              <a:ext uri="{FF2B5EF4-FFF2-40B4-BE49-F238E27FC236}">
                <a16:creationId xmlns:a16="http://schemas.microsoft.com/office/drawing/2014/main" id="{0E84AB50-5EA5-4062-9FA0-F4BD05943CB6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623880" y="20857"/>
            <a:ext cx="3510000" cy="108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40"/>
    </mc:Choice>
    <mc:Fallback xmlns="">
      <p:transition spd="slow" advTm="1044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052271" y="317315"/>
            <a:ext cx="759528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108AC9"/>
                </a:solidFill>
                <a:latin typeface="PF Din Text Comp Pro Medium"/>
                <a:ea typeface="DejaVu Sans"/>
              </a:rPr>
              <a:t>Отраслевая структура заказчиков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137" name="Line 2"/>
          <p:cNvSpPr/>
          <p:nvPr/>
        </p:nvSpPr>
        <p:spPr>
          <a:xfrm>
            <a:off x="623880" y="112212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8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0" y="1183245"/>
            <a:ext cx="11007000" cy="953362"/>
          </a:xfrm>
          <a:prstGeom prst="rect">
            <a:avLst/>
          </a:prstGeom>
          <a:ln>
            <a:noFill/>
          </a:ln>
        </p:spPr>
      </p:pic>
      <p:sp>
        <p:nvSpPr>
          <p:cNvPr id="139" name="CustomShape 3"/>
          <p:cNvSpPr/>
          <p:nvPr/>
        </p:nvSpPr>
        <p:spPr>
          <a:xfrm>
            <a:off x="4813920" y="1353240"/>
            <a:ext cx="2152554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r>
              <a:rPr lang="ru-RU" sz="4000" b="1" strike="noStrike" spc="-1" dirty="0">
                <a:solidFill>
                  <a:srgbClr val="108AC9"/>
                </a:solidFill>
                <a:latin typeface="Montserrat SemiBold"/>
                <a:ea typeface="DejaVu Sans"/>
              </a:rPr>
              <a:t>&gt;12 000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140" name="CustomShape 4"/>
          <p:cNvSpPr/>
          <p:nvPr/>
        </p:nvSpPr>
        <p:spPr>
          <a:xfrm>
            <a:off x="6827328" y="1353240"/>
            <a:ext cx="187056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108AC9"/>
                </a:solidFill>
                <a:latin typeface="Montserrat SemiBold"/>
                <a:ea typeface="DejaVu Sans"/>
              </a:rPr>
              <a:t>Работников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108AC9"/>
                </a:solidFill>
                <a:latin typeface="Montserrat SemiBold"/>
                <a:ea typeface="DejaVu Sans"/>
              </a:rPr>
              <a:t>заказчиков</a:t>
            </a:r>
            <a:endParaRPr lang="ru-RU" sz="2000" b="0" strike="noStrike" spc="-1" dirty="0">
              <a:latin typeface="Arial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2C9E57F-4665-4F8F-BF39-D3B03A6686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977495"/>
              </p:ext>
            </p:extLst>
          </p:nvPr>
        </p:nvGraphicFramePr>
        <p:xfrm>
          <a:off x="104504" y="2143558"/>
          <a:ext cx="6941522" cy="4714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A149ACA-402D-4407-81B3-FD799E76183C}"/>
              </a:ext>
            </a:extLst>
          </p:cNvPr>
          <p:cNvSpPr txBox="1"/>
          <p:nvPr/>
        </p:nvSpPr>
        <p:spPr>
          <a:xfrm>
            <a:off x="2661021" y="3507381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B0F0"/>
                </a:solidFill>
                <a:cs typeface="Mongolian Baiti" panose="03000500000000000000" pitchFamily="66" charset="0"/>
              </a:rPr>
              <a:t>63</a:t>
            </a:r>
            <a:endParaRPr lang="ru-RU" sz="8800" b="1" dirty="0">
              <a:solidFill>
                <a:srgbClr val="00B0F0"/>
              </a:solidFill>
              <a:cs typeface="Mongolian Baiti" panose="03000500000000000000" pitchFamily="66" charset="0"/>
            </a:endParaRPr>
          </a:p>
        </p:txBody>
      </p:sp>
      <p:graphicFrame>
        <p:nvGraphicFramePr>
          <p:cNvPr id="32" name="Диаграмма 31">
            <a:extLst>
              <a:ext uri="{FF2B5EF4-FFF2-40B4-BE49-F238E27FC236}">
                <a16:creationId xmlns:a16="http://schemas.microsoft.com/office/drawing/2014/main" id="{90EAA9AD-8937-4F79-80BE-E2715A3E8BF7}"/>
              </a:ext>
            </a:extLst>
          </p:cNvPr>
          <p:cNvGraphicFramePr/>
          <p:nvPr/>
        </p:nvGraphicFramePr>
        <p:xfrm>
          <a:off x="5835658" y="2136607"/>
          <a:ext cx="6856782" cy="4721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C067FAAA-2A8A-4E37-9384-84FB17F9DB8F}"/>
              </a:ext>
            </a:extLst>
          </p:cNvPr>
          <p:cNvSpPr txBox="1"/>
          <p:nvPr/>
        </p:nvSpPr>
        <p:spPr>
          <a:xfrm>
            <a:off x="8309415" y="3507381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800" b="1" dirty="0">
                <a:solidFill>
                  <a:srgbClr val="00B0F0"/>
                </a:solidFill>
                <a:cs typeface="Mongolian Baiti" panose="03000500000000000000" pitchFamily="66" charset="0"/>
              </a:rPr>
              <a:t>5</a:t>
            </a:r>
            <a:r>
              <a:rPr lang="en-US" sz="8800" b="1" dirty="0">
                <a:solidFill>
                  <a:srgbClr val="00B0F0"/>
                </a:solidFill>
                <a:cs typeface="Mongolian Baiti" panose="03000500000000000000" pitchFamily="66" charset="0"/>
              </a:rPr>
              <a:t>1</a:t>
            </a:r>
            <a:endParaRPr lang="ru-RU" sz="8800" b="1" dirty="0">
              <a:solidFill>
                <a:srgbClr val="00B0F0"/>
              </a:solidFill>
              <a:cs typeface="Mongolian Baiti" panose="03000500000000000000" pitchFamily="66" charset="0"/>
            </a:endParaRPr>
          </a:p>
        </p:txBody>
      </p:sp>
      <p:pic>
        <p:nvPicPr>
          <p:cNvPr id="37" name="Рисунок 1">
            <a:extLst>
              <a:ext uri="{FF2B5EF4-FFF2-40B4-BE49-F238E27FC236}">
                <a16:creationId xmlns:a16="http://schemas.microsoft.com/office/drawing/2014/main" id="{8334D17C-0AA2-4FBE-A76E-43A274A841F2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623880" y="20857"/>
            <a:ext cx="3510000" cy="1086840"/>
          </a:xfrm>
          <a:prstGeom prst="rect">
            <a:avLst/>
          </a:prstGeom>
          <a:ln>
            <a:noFill/>
          </a:ln>
        </p:spPr>
      </p:pic>
      <p:sp>
        <p:nvSpPr>
          <p:cNvPr id="38" name="CustomShape 4">
            <a:extLst>
              <a:ext uri="{FF2B5EF4-FFF2-40B4-BE49-F238E27FC236}">
                <a16:creationId xmlns:a16="http://schemas.microsoft.com/office/drawing/2014/main" id="{F8C8FEEE-CBCA-4DA6-A738-8FB6CB41B7CA}"/>
              </a:ext>
            </a:extLst>
          </p:cNvPr>
          <p:cNvSpPr/>
          <p:nvPr/>
        </p:nvSpPr>
        <p:spPr>
          <a:xfrm>
            <a:off x="1862374" y="2082435"/>
            <a:ext cx="3973284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108AC9"/>
                </a:solidFill>
                <a:latin typeface="Montserrat SemiBold"/>
                <a:ea typeface="DejaVu Sans"/>
              </a:rPr>
              <a:t>Государственные учреждения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40" name="CustomShape 4">
            <a:extLst>
              <a:ext uri="{FF2B5EF4-FFF2-40B4-BE49-F238E27FC236}">
                <a16:creationId xmlns:a16="http://schemas.microsoft.com/office/drawing/2014/main" id="{AE3DFA1F-E52C-4959-A074-95F94521E457}"/>
              </a:ext>
            </a:extLst>
          </p:cNvPr>
          <p:cNvSpPr/>
          <p:nvPr/>
        </p:nvSpPr>
        <p:spPr>
          <a:xfrm>
            <a:off x="8079031" y="2113844"/>
            <a:ext cx="3973284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108AC9"/>
                </a:solidFill>
                <a:latin typeface="Montserrat SemiBold"/>
                <a:ea typeface="DejaVu Sans"/>
              </a:rPr>
              <a:t>Органы власти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48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87"/>
    </mc:Choice>
    <mc:Fallback xmlns="">
      <p:transition spd="slow" advTm="1638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6581774" y="365040"/>
            <a:ext cx="5022106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ru-RU" sz="4400" b="1" spc="-1" dirty="0">
                <a:solidFill>
                  <a:srgbClr val="108AC9"/>
                </a:solidFill>
                <a:latin typeface="PF Din Text Comp Pro Medium"/>
              </a:rPr>
              <a:t>Вакансии ГКУ ПК «ЕЦУ»</a:t>
            </a:r>
            <a:endParaRPr lang="ru-RU" sz="4400" b="0" strike="noStrike" spc="-1" dirty="0">
              <a:latin typeface="Arial"/>
            </a:endParaRPr>
          </a:p>
        </p:txBody>
      </p:sp>
      <p:sp>
        <p:nvSpPr>
          <p:cNvPr id="96" name="Line 2"/>
          <p:cNvSpPr/>
          <p:nvPr/>
        </p:nvSpPr>
        <p:spPr>
          <a:xfrm>
            <a:off x="623880" y="112212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3"/>
          <p:cNvSpPr/>
          <p:nvPr/>
        </p:nvSpPr>
        <p:spPr>
          <a:xfrm>
            <a:off x="2877840" y="1563840"/>
            <a:ext cx="8726040" cy="49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47500" lnSpcReduction="20000"/>
          </a:bodyPr>
          <a:lstStyle/>
          <a:p>
            <a:r>
              <a:rPr lang="ru-RU" sz="4200" b="1" dirty="0"/>
              <a:t>Нам требуются: </a:t>
            </a:r>
            <a:endParaRPr lang="en-US" sz="4200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en-US" dirty="0"/>
          </a:p>
          <a:p>
            <a:pPr>
              <a:lnSpc>
                <a:spcPct val="170000"/>
              </a:lnSpc>
            </a:pPr>
            <a:r>
              <a:rPr lang="en-US" sz="5800" b="1" spc="-1" dirty="0">
                <a:solidFill>
                  <a:srgbClr val="108AC9"/>
                </a:solidFill>
                <a:latin typeface="PF Din Text Comp Pro Medium"/>
              </a:rPr>
              <a:t>- </a:t>
            </a:r>
            <a:r>
              <a:rPr lang="ru-RU" sz="5800" b="1" spc="-1" dirty="0">
                <a:solidFill>
                  <a:srgbClr val="108AC9"/>
                </a:solidFill>
                <a:latin typeface="PF Din Text Comp Pro Medium"/>
              </a:rPr>
              <a:t>бухгалтеры;</a:t>
            </a:r>
          </a:p>
          <a:p>
            <a:pPr>
              <a:lnSpc>
                <a:spcPct val="170000"/>
              </a:lnSpc>
            </a:pPr>
            <a:r>
              <a:rPr lang="en-US" sz="5800" b="1" spc="-1" dirty="0">
                <a:solidFill>
                  <a:srgbClr val="108AC9"/>
                </a:solidFill>
                <a:latin typeface="PF Din Text Comp Pro Medium"/>
              </a:rPr>
              <a:t>- </a:t>
            </a:r>
            <a:r>
              <a:rPr lang="ru-RU" sz="5800" b="1" spc="-1" dirty="0">
                <a:solidFill>
                  <a:srgbClr val="108AC9"/>
                </a:solidFill>
                <a:latin typeface="PF Din Text Comp Pro Medium"/>
              </a:rPr>
              <a:t>специалисты по начислению заработной </a:t>
            </a:r>
            <a:r>
              <a:rPr lang="en-US" sz="5800" b="1" spc="-1" dirty="0">
                <a:solidFill>
                  <a:srgbClr val="108AC9"/>
                </a:solidFill>
                <a:latin typeface="PF Din Text Comp Pro Medium"/>
              </a:rPr>
              <a:t> </a:t>
            </a:r>
            <a:r>
              <a:rPr lang="ru-RU" sz="5800" b="1" spc="-1" dirty="0">
                <a:solidFill>
                  <a:srgbClr val="108AC9"/>
                </a:solidFill>
                <a:latin typeface="PF Din Text Comp Pro Medium"/>
              </a:rPr>
              <a:t>платы;</a:t>
            </a:r>
          </a:p>
          <a:p>
            <a:pPr>
              <a:lnSpc>
                <a:spcPct val="170000"/>
              </a:lnSpc>
            </a:pPr>
            <a:r>
              <a:rPr lang="en-US" sz="5800" b="1" spc="-1" dirty="0">
                <a:solidFill>
                  <a:srgbClr val="108AC9"/>
                </a:solidFill>
                <a:latin typeface="PF Din Text Comp Pro Medium"/>
              </a:rPr>
              <a:t>- </a:t>
            </a:r>
            <a:r>
              <a:rPr lang="ru-RU" sz="5800" b="1" spc="-1" dirty="0">
                <a:solidFill>
                  <a:srgbClr val="108AC9"/>
                </a:solidFill>
                <a:latin typeface="PF Din Text Comp Pro Medium"/>
              </a:rPr>
              <a:t>специалисты по кадрам;</a:t>
            </a:r>
          </a:p>
          <a:p>
            <a:pPr>
              <a:lnSpc>
                <a:spcPct val="170000"/>
              </a:lnSpc>
            </a:pPr>
            <a:r>
              <a:rPr lang="en-US" sz="5800" b="1" spc="-1" dirty="0">
                <a:solidFill>
                  <a:srgbClr val="108AC9"/>
                </a:solidFill>
                <a:latin typeface="PF Din Text Comp Pro Medium"/>
              </a:rPr>
              <a:t>- </a:t>
            </a:r>
            <a:r>
              <a:rPr lang="ru-RU" sz="5800" b="1" spc="-1" dirty="0">
                <a:solidFill>
                  <a:srgbClr val="108AC9"/>
                </a:solidFill>
                <a:latin typeface="PF Din Text Comp Pro Medium"/>
              </a:rPr>
              <a:t>экономисты.</a:t>
            </a:r>
            <a:endParaRPr lang="en-US" sz="5800" b="1" spc="-1" dirty="0">
              <a:solidFill>
                <a:srgbClr val="108AC9"/>
              </a:solidFill>
              <a:latin typeface="PF Din Text Comp Pro Medium"/>
            </a:endParaRP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170000"/>
              </a:lnSpc>
            </a:pPr>
            <a:r>
              <a:rPr lang="ru-RU" sz="4200" b="1" dirty="0"/>
              <a:t>Мы ждем выпускников высших и средних специальных учебных заведений.</a:t>
            </a:r>
          </a:p>
        </p:txBody>
      </p:sp>
      <p:pic>
        <p:nvPicPr>
          <p:cNvPr id="98" name="Рисунок 4"/>
          <p:cNvPicPr/>
          <p:nvPr/>
        </p:nvPicPr>
        <p:blipFill>
          <a:blip r:embed="rId2"/>
          <a:stretch/>
        </p:blipFill>
        <p:spPr>
          <a:xfrm>
            <a:off x="1313280" y="5441040"/>
            <a:ext cx="1078920" cy="1078920"/>
          </a:xfrm>
          <a:prstGeom prst="rect">
            <a:avLst/>
          </a:prstGeom>
          <a:ln>
            <a:noFill/>
          </a:ln>
        </p:spPr>
      </p:pic>
      <p:pic>
        <p:nvPicPr>
          <p:cNvPr id="99" name="Рисунок 5"/>
          <p:cNvPicPr/>
          <p:nvPr/>
        </p:nvPicPr>
        <p:blipFill>
          <a:blip r:embed="rId3"/>
          <a:stretch/>
        </p:blipFill>
        <p:spPr>
          <a:xfrm>
            <a:off x="1313280" y="1257840"/>
            <a:ext cx="1078920" cy="1078920"/>
          </a:xfrm>
          <a:prstGeom prst="rect">
            <a:avLst/>
          </a:prstGeom>
          <a:ln>
            <a:noFill/>
          </a:ln>
        </p:spPr>
      </p:pic>
      <p:pic>
        <p:nvPicPr>
          <p:cNvPr id="100" name="Рисунок 6"/>
          <p:cNvPicPr/>
          <p:nvPr/>
        </p:nvPicPr>
        <p:blipFill>
          <a:blip r:embed="rId4"/>
          <a:stretch/>
        </p:blipFill>
        <p:spPr>
          <a:xfrm>
            <a:off x="1313280" y="4042440"/>
            <a:ext cx="1078920" cy="1078920"/>
          </a:xfrm>
          <a:prstGeom prst="rect">
            <a:avLst/>
          </a:prstGeom>
          <a:ln>
            <a:noFill/>
          </a:ln>
        </p:spPr>
      </p:pic>
      <p:pic>
        <p:nvPicPr>
          <p:cNvPr id="101" name="Рисунок 7"/>
          <p:cNvPicPr/>
          <p:nvPr/>
        </p:nvPicPr>
        <p:blipFill>
          <a:blip r:embed="rId5"/>
          <a:stretch/>
        </p:blipFill>
        <p:spPr>
          <a:xfrm>
            <a:off x="1313280" y="2643840"/>
            <a:ext cx="1078920" cy="107892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1">
            <a:extLst>
              <a:ext uri="{FF2B5EF4-FFF2-40B4-BE49-F238E27FC236}">
                <a16:creationId xmlns:a16="http://schemas.microsoft.com/office/drawing/2014/main" id="{27134C3F-8C04-458F-BBA3-29535EA348C8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623880" y="20857"/>
            <a:ext cx="3510000" cy="108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1"/>
    </mc:Choice>
    <mc:Fallback xmlns="">
      <p:transition spd="slow" advTm="1039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5769360" y="365040"/>
            <a:ext cx="583524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6000" lnSpcReduction="10000"/>
          </a:bodyPr>
          <a:lstStyle/>
          <a:p>
            <a:pPr algn="r">
              <a:lnSpc>
                <a:spcPct val="90000"/>
              </a:lnSpc>
            </a:pPr>
            <a:r>
              <a:rPr lang="ru-RU" sz="4400" b="1" spc="-1" dirty="0">
                <a:solidFill>
                  <a:srgbClr val="108AC9"/>
                </a:solidFill>
                <a:latin typeface="PF Din Text Comp Pro Medium"/>
                <a:ea typeface="DejaVu Sans"/>
              </a:rPr>
              <a:t>Наши преимущества</a:t>
            </a:r>
            <a:endParaRPr lang="ru-RU" sz="4400" b="0" strike="noStrike" spc="-1" dirty="0">
              <a:latin typeface="Arial"/>
            </a:endParaRPr>
          </a:p>
        </p:txBody>
      </p:sp>
      <p:sp>
        <p:nvSpPr>
          <p:cNvPr id="144" name="Line 2"/>
          <p:cNvSpPr/>
          <p:nvPr/>
        </p:nvSpPr>
        <p:spPr>
          <a:xfrm>
            <a:off x="623880" y="112212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" name="Рисунок 1">
            <a:extLst>
              <a:ext uri="{FF2B5EF4-FFF2-40B4-BE49-F238E27FC236}">
                <a16:creationId xmlns:a16="http://schemas.microsoft.com/office/drawing/2014/main" id="{5890044D-FD61-439E-B7D0-13EB30BBE9E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23880" y="20857"/>
            <a:ext cx="3510000" cy="108684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A55417-3194-4115-9E4E-537A1D078B7D}"/>
              </a:ext>
            </a:extLst>
          </p:cNvPr>
          <p:cNvSpPr txBox="1"/>
          <p:nvPr/>
        </p:nvSpPr>
        <p:spPr>
          <a:xfrm>
            <a:off x="1001894" y="1781504"/>
            <a:ext cx="1076229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Достойный уровень заработной платы;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Условия и социальные гарантии в полном соответствии с трудовым законодательством;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Ежегодный отпуск 31 календарный день;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Дружный и профессиональный коллектив;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Коллеги и руководство, работающие в единой системе профессиональных ценностей;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Возможность карьерного и профессионального роста;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Наставничество со стороны непосредственных руководителей и опытных работников;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Возможность обучения и повышения квалификации за счет компании;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Удобный современный офис по адресу: г. Пермь, ул. Чкалова, д. 9 (лит. И);</a:t>
            </a:r>
          </a:p>
          <a:p>
            <a:pPr>
              <a:spcBef>
                <a:spcPts val="1200"/>
              </a:spcBef>
            </a:pP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- Возможность оформления бронирования военнообязанных лиц, пребывающих в запасе, </a:t>
            </a:r>
            <a:br>
              <a:rPr lang="en-US" sz="2000" b="1" spc="-1" dirty="0">
                <a:solidFill>
                  <a:srgbClr val="108AC9"/>
                </a:solidFill>
                <a:latin typeface="PF Din Text Comp Pro Medium"/>
              </a:rPr>
            </a:br>
            <a:r>
              <a:rPr lang="en-US" sz="2000" b="1" spc="-1" dirty="0">
                <a:solidFill>
                  <a:srgbClr val="108AC9"/>
                </a:solidFill>
                <a:latin typeface="PF Din Text Comp Pro Medium"/>
              </a:rPr>
              <a:t>  </a:t>
            </a:r>
            <a:r>
              <a:rPr lang="ru-RU" sz="2000" b="1" spc="-1" dirty="0">
                <a:solidFill>
                  <a:srgbClr val="108AC9"/>
                </a:solidFill>
                <a:latin typeface="PF Din Text Comp Pro Medium"/>
              </a:rPr>
              <a:t>на случай мобилизации.</a:t>
            </a:r>
          </a:p>
          <a:p>
            <a:endParaRPr lang="ru-RU" sz="2000" dirty="0"/>
          </a:p>
        </p:txBody>
      </p:sp>
      <p:pic>
        <p:nvPicPr>
          <p:cNvPr id="143" name="Объект 7"/>
          <p:cNvPicPr/>
          <p:nvPr/>
        </p:nvPicPr>
        <p:blipFill>
          <a:blip r:embed="rId3"/>
          <a:stretch/>
        </p:blipFill>
        <p:spPr>
          <a:xfrm rot="20316273" flipH="1">
            <a:off x="4144825" y="400397"/>
            <a:ext cx="2474544" cy="103094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20"/>
    </mc:Choice>
    <mc:Fallback xmlns="">
      <p:transition spd="slow" advTm="1032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838080" y="365040"/>
            <a:ext cx="1074708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90000"/>
              </a:lnSpc>
            </a:pPr>
            <a:r>
              <a:rPr lang="ru-RU" sz="4000" b="1" spc="-1" dirty="0">
                <a:solidFill>
                  <a:srgbClr val="108AC9"/>
                </a:solidFill>
                <a:latin typeface="PF Din Text Comp Pro Medium"/>
              </a:rPr>
              <a:t>Трудоустройство в ГКУ ПК «</a:t>
            </a:r>
            <a:r>
              <a:rPr lang="ru-RU" sz="4000" b="1" spc="-1">
                <a:solidFill>
                  <a:srgbClr val="108AC9"/>
                </a:solidFill>
                <a:latin typeface="PF Din Text Comp Pro Medium"/>
              </a:rPr>
              <a:t>ЕЦУ» 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151" name="Line 2"/>
          <p:cNvSpPr/>
          <p:nvPr/>
        </p:nvSpPr>
        <p:spPr>
          <a:xfrm>
            <a:off x="623880" y="1122120"/>
            <a:ext cx="10980720" cy="0"/>
          </a:xfrm>
          <a:prstGeom prst="line">
            <a:avLst/>
          </a:prstGeom>
          <a:ln w="1908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CustomShape 3"/>
          <p:cNvSpPr/>
          <p:nvPr/>
        </p:nvSpPr>
        <p:spPr>
          <a:xfrm>
            <a:off x="985680" y="1619252"/>
            <a:ext cx="10368120" cy="4873708"/>
          </a:xfrm>
          <a:prstGeom prst="round2Same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E1CB57"/>
              </a:gs>
              <a:gs pos="100000">
                <a:srgbClr val="FAF6E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ru-RU" sz="4000" b="1" spc="-1" dirty="0">
                <a:solidFill>
                  <a:srgbClr val="108AC9"/>
                </a:solidFill>
                <a:latin typeface="PF Din Text Comp Pro Medium"/>
              </a:rPr>
              <a:t>Звоните в отдел кадров ГКУ ПК «ЕЦУ» </a:t>
            </a:r>
            <a:br>
              <a:rPr lang="ru-RU" sz="4000" b="1" spc="-1" dirty="0">
                <a:solidFill>
                  <a:srgbClr val="108AC9"/>
                </a:solidFill>
                <a:latin typeface="PF Din Text Comp Pro Medium"/>
              </a:rPr>
            </a:br>
            <a:r>
              <a:rPr lang="ru-RU" sz="4000" b="1" spc="-1" dirty="0">
                <a:solidFill>
                  <a:srgbClr val="108AC9"/>
                </a:solidFill>
                <a:latin typeface="PF Din Text Comp Pro Medium"/>
              </a:rPr>
              <a:t>по телефону </a:t>
            </a:r>
            <a:r>
              <a:rPr lang="ru-RU" sz="6000" b="1" spc="-1" dirty="0">
                <a:solidFill>
                  <a:srgbClr val="FF0000"/>
                </a:solidFill>
                <a:latin typeface="PF Din Text Comp Pro Medium"/>
              </a:rPr>
              <a:t>258-45-30 (доб.112)</a:t>
            </a:r>
            <a:r>
              <a:rPr lang="ru-RU" sz="6000" b="1" spc="-1" dirty="0">
                <a:solidFill>
                  <a:srgbClr val="108AC9"/>
                </a:solidFill>
                <a:latin typeface="PF Din Text Comp Pro Medium"/>
              </a:rPr>
              <a:t> </a:t>
            </a:r>
          </a:p>
          <a:p>
            <a:r>
              <a:rPr lang="ru-RU" sz="4000" b="1" spc="-1" dirty="0">
                <a:solidFill>
                  <a:srgbClr val="108AC9"/>
                </a:solidFill>
                <a:latin typeface="PF Din Text Comp Pro Medium"/>
              </a:rPr>
              <a:t>Отправляйте резюме по адресу:</a:t>
            </a:r>
          </a:p>
          <a:p>
            <a:pPr algn="r"/>
            <a:r>
              <a:rPr lang="ru-RU" sz="4400" b="1" u="sng" dirty="0">
                <a:hlinkClick r:id="rId3"/>
              </a:rPr>
              <a:t>vacancies@ecu.permkrai.ru</a:t>
            </a:r>
            <a:endParaRPr lang="ru-RU" sz="4400" b="1" dirty="0"/>
          </a:p>
          <a:p>
            <a:r>
              <a:rPr lang="ru-RU" dirty="0"/>
              <a:t> </a:t>
            </a:r>
          </a:p>
          <a:p>
            <a:endParaRPr lang="ru-RU" dirty="0"/>
          </a:p>
          <a:p>
            <a:pPr algn="ctr"/>
            <a:r>
              <a:rPr lang="ru-RU" sz="4000" b="1" spc="-1" dirty="0">
                <a:solidFill>
                  <a:srgbClr val="108AC9"/>
                </a:solidFill>
                <a:latin typeface="PF Din Text Comp Pro Medium"/>
              </a:rPr>
              <a:t>Ждем Вас в наш дружный коллектив!</a:t>
            </a:r>
          </a:p>
          <a:p>
            <a:pPr marL="285840" indent="-284760">
              <a:lnSpc>
                <a:spcPct val="100000"/>
              </a:lnSpc>
              <a:buClr>
                <a:srgbClr val="3B3838"/>
              </a:buClr>
              <a:buFont typeface="Arial"/>
              <a:buChar char="•"/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13" name="Рисунок 1">
            <a:extLst>
              <a:ext uri="{FF2B5EF4-FFF2-40B4-BE49-F238E27FC236}">
                <a16:creationId xmlns:a16="http://schemas.microsoft.com/office/drawing/2014/main" id="{982D8AAA-C3D8-43E7-8A75-0943886A1A21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23880" y="20857"/>
            <a:ext cx="3510000" cy="108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64"/>
    </mc:Choice>
    <mc:Fallback xmlns="">
      <p:transition spd="slow" advTm="10464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1788</TotalTime>
  <Words>340</Words>
  <Application>Microsoft Office PowerPoint</Application>
  <PresentationFormat>Широкоэкранный</PresentationFormat>
  <Paragraphs>55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Mongolian Baiti</vt:lpstr>
      <vt:lpstr>Montserrat SemiBold</vt:lpstr>
      <vt:lpstr>PF Din Text Comp Pro Medium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Николай Юрьевич Поскрёбышев</dc:creator>
  <dc:description/>
  <cp:lastModifiedBy>Алексей Ильдарович Агадуллин</cp:lastModifiedBy>
  <cp:revision>93</cp:revision>
  <cp:lastPrinted>2024-03-28T04:51:43Z</cp:lastPrinted>
  <dcterms:created xsi:type="dcterms:W3CDTF">2020-02-17T09:11:45Z</dcterms:created>
  <dcterms:modified xsi:type="dcterms:W3CDTF">2024-03-28T08:30:35Z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