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F7E30-B78A-4E33-B55A-803F111279E4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D54B-A39B-4FEB-AB0C-CA61A8A331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6902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F7E30-B78A-4E33-B55A-803F111279E4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D54B-A39B-4FEB-AB0C-CA61A8A331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03019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F7E30-B78A-4E33-B55A-803F111279E4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D54B-A39B-4FEB-AB0C-CA61A8A331C1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967223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F7E30-B78A-4E33-B55A-803F111279E4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D54B-A39B-4FEB-AB0C-CA61A8A331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8610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F7E30-B78A-4E33-B55A-803F111279E4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D54B-A39B-4FEB-AB0C-CA61A8A331C1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682273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F7E30-B78A-4E33-B55A-803F111279E4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D54B-A39B-4FEB-AB0C-CA61A8A331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12993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F7E30-B78A-4E33-B55A-803F111279E4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D54B-A39B-4FEB-AB0C-CA61A8A331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42745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F7E30-B78A-4E33-B55A-803F111279E4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D54B-A39B-4FEB-AB0C-CA61A8A331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431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F7E30-B78A-4E33-B55A-803F111279E4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D54B-A39B-4FEB-AB0C-CA61A8A331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2612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F7E30-B78A-4E33-B55A-803F111279E4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D54B-A39B-4FEB-AB0C-CA61A8A331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9611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F7E30-B78A-4E33-B55A-803F111279E4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D54B-A39B-4FEB-AB0C-CA61A8A331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5381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F7E30-B78A-4E33-B55A-803F111279E4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D54B-A39B-4FEB-AB0C-CA61A8A331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82227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F7E30-B78A-4E33-B55A-803F111279E4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D54B-A39B-4FEB-AB0C-CA61A8A331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2405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F7E30-B78A-4E33-B55A-803F111279E4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D54B-A39B-4FEB-AB0C-CA61A8A331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33703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F7E30-B78A-4E33-B55A-803F111279E4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D54B-A39B-4FEB-AB0C-CA61A8A331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33949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F7E30-B78A-4E33-B55A-803F111279E4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BD54B-A39B-4FEB-AB0C-CA61A8A331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1747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6F7E30-B78A-4E33-B55A-803F111279E4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D5BD54B-A39B-4FEB-AB0C-CA61A8A331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7428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iblio-online.ru/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ebs@urait.ru" TargetMode="Externa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iblio-online.ru/" TargetMode="External"/><Relationship Id="rId2" Type="http://schemas.openxmlformats.org/officeDocument/2006/relationships/hyperlink" Target="https://urait.ru/register/create#student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sergeyd\Pictures\laptop-1483974_12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0"/>
            <a:ext cx="9144000" cy="5092812"/>
          </a:xfrm>
          <a:prstGeom prst="rect">
            <a:avLst/>
          </a:prstGeom>
          <a:noFill/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7728" y="1916832"/>
            <a:ext cx="3096344" cy="194421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1524000" y="5085184"/>
            <a:ext cx="9144000" cy="177281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524000" y="5373216"/>
            <a:ext cx="91440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300" b="1" dirty="0">
                <a:solidFill>
                  <a:schemeClr val="bg1"/>
                </a:solidFill>
              </a:rPr>
              <a:t>ЭБС Юрайт для </a:t>
            </a:r>
            <a:r>
              <a:rPr lang="ru-RU" sz="3300" b="1" dirty="0" smtClean="0">
                <a:solidFill>
                  <a:schemeClr val="bg1"/>
                </a:solidFill>
              </a:rPr>
              <a:t>студентов</a:t>
            </a:r>
            <a:endParaRPr lang="ru-RU" sz="3300" b="1" dirty="0">
              <a:solidFill>
                <a:schemeClr val="bg1"/>
              </a:solidFill>
            </a:endParaRPr>
          </a:p>
          <a:p>
            <a:pPr algn="ctr"/>
            <a:r>
              <a:rPr lang="ru-RU" sz="3300" dirty="0" smtClean="0">
                <a:solidFill>
                  <a:schemeClr val="bg1"/>
                </a:solidFill>
              </a:rPr>
              <a:t> Как пройти тестирование</a:t>
            </a:r>
            <a:endParaRPr lang="ru-RU" sz="3300" dirty="0">
              <a:solidFill>
                <a:schemeClr val="bg1"/>
              </a:solidFill>
            </a:endParaRPr>
          </a:p>
        </p:txBody>
      </p:sp>
      <p:pic>
        <p:nvPicPr>
          <p:cNvPr id="10" name="Picture 2" descr="X:\Ико Юрайт\Исполнительная служба\Кудинов\save\Презентации\заготовки\image3.JPG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120000">
            <a:off x="7247889" y="2708717"/>
            <a:ext cx="972000" cy="1332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1" name="Picture 2" descr="X:\ОБМЕН\Кудинов\от Вадима\фото для презентации\LOGO_vector_alpha.png"/>
          <p:cNvPicPr>
            <a:picLocks noChangeAspect="1" noChangeArrowheads="1"/>
          </p:cNvPicPr>
          <p:nvPr/>
        </p:nvPicPr>
        <p:blipFill>
          <a:blip r:embed="rId5" cstate="print"/>
          <a:srcRect l="19247"/>
          <a:stretch>
            <a:fillRect/>
          </a:stretch>
        </p:blipFill>
        <p:spPr bwMode="auto">
          <a:xfrm>
            <a:off x="9336360" y="188640"/>
            <a:ext cx="1152128" cy="2382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63710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3085" y="204251"/>
            <a:ext cx="98597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0" i="0" dirty="0" smtClean="0">
                <a:solidFill>
                  <a:schemeClr val="accent2"/>
                </a:solidFill>
                <a:effectLst/>
                <a:latin typeface="Roboto"/>
              </a:rPr>
              <a:t>9.Как поделиться результатами с преподавателем</a:t>
            </a:r>
          </a:p>
          <a:p>
            <a:endParaRPr lang="ru-RU" sz="4000" dirty="0">
              <a:solidFill>
                <a:schemeClr val="accent2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7018" y="1435686"/>
            <a:ext cx="5791200" cy="463296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43085" y="2250684"/>
            <a:ext cx="44326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b="0" i="0" dirty="0" smtClean="0">
                <a:solidFill>
                  <a:schemeClr val="accent4">
                    <a:lumMod val="50000"/>
                  </a:schemeClr>
                </a:solidFill>
                <a:effectLst/>
                <a:latin typeface="Roboto"/>
              </a:rPr>
              <a:t>Пройдите тест;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0" i="0" dirty="0" smtClean="0">
                <a:solidFill>
                  <a:schemeClr val="accent4">
                    <a:lumMod val="50000"/>
                  </a:schemeClr>
                </a:solidFill>
                <a:effectLst/>
                <a:latin typeface="Roboto"/>
              </a:rPr>
              <a:t>Нажмите «</a:t>
            </a:r>
            <a:r>
              <a:rPr lang="ru-RU" b="1" i="0" dirty="0" smtClean="0">
                <a:solidFill>
                  <a:schemeClr val="accent4">
                    <a:lumMod val="50000"/>
                  </a:schemeClr>
                </a:solidFill>
                <a:effectLst/>
                <a:latin typeface="Roboto"/>
              </a:rPr>
              <a:t>Поделиться результатом</a:t>
            </a:r>
            <a:r>
              <a:rPr lang="ru-RU" b="0" i="0" dirty="0" smtClean="0">
                <a:solidFill>
                  <a:schemeClr val="accent4">
                    <a:lumMod val="50000"/>
                  </a:schemeClr>
                </a:solidFill>
                <a:effectLst/>
                <a:latin typeface="Roboto"/>
              </a:rPr>
              <a:t>»;</a:t>
            </a:r>
            <a:endParaRPr lang="ru-RU" b="0" i="0" dirty="0">
              <a:solidFill>
                <a:schemeClr val="accent4">
                  <a:lumMod val="50000"/>
                </a:schemeClr>
              </a:solidFill>
              <a:effectLst/>
              <a:latin typeface="Roboto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2375065" y="3075709"/>
            <a:ext cx="3467595" cy="176942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6926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439" y="3297306"/>
            <a:ext cx="4224832" cy="337986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65343" y="132999"/>
            <a:ext cx="8080802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0" i="0" dirty="0" smtClean="0">
                <a:solidFill>
                  <a:schemeClr val="accent2"/>
                </a:solidFill>
                <a:effectLst/>
                <a:latin typeface="Roboto"/>
              </a:rPr>
              <a:t>Выберите преподавателя одним </a:t>
            </a:r>
          </a:p>
          <a:p>
            <a:r>
              <a:rPr lang="ru-RU" sz="4000" b="0" i="0" dirty="0" smtClean="0">
                <a:solidFill>
                  <a:schemeClr val="accent2"/>
                </a:solidFill>
                <a:effectLst/>
                <a:latin typeface="Roboto"/>
              </a:rPr>
              <a:t>из способов:</a:t>
            </a:r>
            <a:endParaRPr lang="ru-RU" sz="4000" dirty="0">
              <a:solidFill>
                <a:schemeClr val="accent2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7511" y="1776707"/>
            <a:ext cx="38238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Укажите </a:t>
            </a:r>
            <a:r>
              <a:rPr lang="ru-RU" b="1" dirty="0" err="1">
                <a:solidFill>
                  <a:schemeClr val="accent4">
                    <a:lumMod val="50000"/>
                  </a:schemeClr>
                </a:solidFill>
              </a:rPr>
              <a:t>email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 преподавателя,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 Выберите 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из «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Истории отправлений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»,</a:t>
            </a:r>
          </a:p>
          <a:p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Нажмите «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Отправить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».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9788" y="1127553"/>
            <a:ext cx="5342907" cy="4274326"/>
          </a:xfrm>
          <a:prstGeom prst="rect">
            <a:avLst/>
          </a:prstGeom>
        </p:spPr>
      </p:pic>
      <p:cxnSp>
        <p:nvCxnSpPr>
          <p:cNvPr id="7" name="Прямая со стрелкой 6"/>
          <p:cNvCxnSpPr/>
          <p:nvPr/>
        </p:nvCxnSpPr>
        <p:spPr>
          <a:xfrm>
            <a:off x="4251366" y="1955159"/>
            <a:ext cx="3004457" cy="6685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2339439" y="2992582"/>
            <a:ext cx="1484416" cy="134191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Овал 19"/>
          <p:cNvSpPr/>
          <p:nvPr/>
        </p:nvSpPr>
        <p:spPr>
          <a:xfrm>
            <a:off x="7124204" y="2148495"/>
            <a:ext cx="1224149" cy="382531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1173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056" t="8296" r="38797" b="14050"/>
          <a:stretch/>
        </p:blipFill>
        <p:spPr>
          <a:xfrm>
            <a:off x="116636" y="605643"/>
            <a:ext cx="8350470" cy="5788716"/>
          </a:xfrm>
          <a:prstGeom prst="rect">
            <a:avLst/>
          </a:prstGeom>
        </p:spPr>
      </p:pic>
      <p:pic>
        <p:nvPicPr>
          <p:cNvPr id="3" name="Рисунок 2">
            <a:hlinkClick r:id="rId3"/>
            <a:extLst>
              <a:ext uri="{FF2B5EF4-FFF2-40B4-BE49-F238E27FC236}">
                <a16:creationId xmlns:a16="http://schemas.microsoft.com/office/drawing/2014/main" id="{DE5FC544-0124-418F-9748-D3829D7B970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178187" y="323389"/>
            <a:ext cx="1839207" cy="815319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  <a:tileRect/>
          </a:gradFill>
          <a:effectLst>
            <a:innerShdw blurRad="508000">
              <a:schemeClr val="tx1">
                <a:lumMod val="65000"/>
                <a:lumOff val="35000"/>
              </a:schemeClr>
            </a:innerShdw>
          </a:effectLst>
        </p:spPr>
      </p:pic>
    </p:spTree>
    <p:extLst>
      <p:ext uri="{BB962C8B-B14F-4D97-AF65-F5344CB8AC3E}">
        <p14:creationId xmlns:p14="http://schemas.microsoft.com/office/powerpoint/2010/main" val="1933119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m.yularzhi\Downloads\1522305811_Hyuston-u-nas-proble_demotions.ru.jpg"/>
          <p:cNvPicPr>
            <a:picLocks noChangeAspect="1" noChangeArrowheads="1"/>
          </p:cNvPicPr>
          <p:nvPr/>
        </p:nvPicPr>
        <p:blipFill>
          <a:blip r:embed="rId2" cstate="print"/>
          <a:srcRect r="2715" b="11399"/>
          <a:stretch>
            <a:fillRect/>
          </a:stretch>
        </p:blipFill>
        <p:spPr bwMode="auto">
          <a:xfrm>
            <a:off x="953763" y="989083"/>
            <a:ext cx="4218006" cy="5165909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742111" y="311128"/>
            <a:ext cx="3627147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chemeClr val="accent2">
                    <a:lumMod val="75000"/>
                  </a:schemeClr>
                </a:solidFill>
              </a:rPr>
              <a:t>Наши </a:t>
            </a:r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</a:rPr>
              <a:t>контакты</a:t>
            </a:r>
          </a:p>
          <a:p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635026" y="1261294"/>
            <a:ext cx="5848413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</a:rPr>
              <a:t>Мы на связи!</a:t>
            </a:r>
            <a:endParaRPr lang="en-US" sz="2800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algn="just">
              <a:buNone/>
            </a:pP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</a:rPr>
              <a:t>Ответим на все вопросы, решим все проблемы!</a:t>
            </a:r>
          </a:p>
          <a:p>
            <a:pPr algn="just">
              <a:buNone/>
            </a:pP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</a:rPr>
              <a:t>Пишите в 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</a:rPr>
              <a:t>чат</a:t>
            </a:r>
            <a:r>
              <a:rPr lang="ru-RU" sz="2800" dirty="0" smtClean="0"/>
              <a:t> </a:t>
            </a: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</a:rPr>
              <a:t>на сайте, на почту</a:t>
            </a:r>
            <a:r>
              <a:rPr lang="ru-RU" sz="2800" dirty="0" smtClean="0"/>
              <a:t> </a:t>
            </a:r>
            <a:r>
              <a:rPr lang="en-US" sz="2800" dirty="0" smtClean="0">
                <a:hlinkClick r:id="rId3"/>
              </a:rPr>
              <a:t>ebs@urait.ru</a:t>
            </a:r>
            <a:r>
              <a:rPr lang="en-US" sz="2800" dirty="0" smtClean="0"/>
              <a:t> </a:t>
            </a: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</a:p>
          <a:p>
            <a:pPr algn="just">
              <a:buNone/>
            </a:pPr>
            <a:r>
              <a:rPr lang="ru-RU" sz="2800" smtClean="0">
                <a:solidFill>
                  <a:schemeClr val="accent4">
                    <a:lumMod val="50000"/>
                  </a:schemeClr>
                </a:solidFill>
              </a:rPr>
              <a:t>Электронная почта</a:t>
            </a:r>
          </a:p>
          <a:p>
            <a:pPr>
              <a:buNone/>
            </a:pPr>
            <a:r>
              <a:rPr lang="ru-RU" sz="280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</a:rPr>
              <a:t>библиотеки</a:t>
            </a:r>
            <a:r>
              <a:rPr lang="en-US" sz="28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</a:rPr>
              <a:t>КСХК: </a:t>
            </a:r>
            <a:r>
              <a:rPr lang="en-US" sz="2800" u="sng" dirty="0" smtClean="0">
                <a:solidFill>
                  <a:schemeClr val="accent1">
                    <a:lumMod val="75000"/>
                  </a:schemeClr>
                </a:solidFill>
              </a:rPr>
              <a:t>selhozBiblioteka@yandex.ru</a:t>
            </a:r>
            <a:endParaRPr lang="en-US" sz="2800" u="sng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9913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4DB5B0-32BF-440E-847A-B4E3F5D4F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4836" y="277863"/>
            <a:ext cx="8596668" cy="957171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2"/>
                </a:solidFill>
              </a:rPr>
              <a:t>1. Зарегистрируйтесь </a:t>
            </a:r>
            <a:r>
              <a:rPr lang="ru-RU" b="1" dirty="0">
                <a:solidFill>
                  <a:schemeClr val="accent2"/>
                </a:solidFill>
              </a:rPr>
              <a:t>и авторизуйтесь на образовательной платформе </a:t>
            </a:r>
            <a:r>
              <a:rPr lang="ru-RU" b="1" dirty="0" smtClean="0">
                <a:solidFill>
                  <a:schemeClr val="accent2"/>
                </a:solidFill>
              </a:rPr>
              <a:t>Юрайт </a:t>
            </a:r>
            <a:r>
              <a:rPr lang="ru-RU" dirty="0" smtClean="0">
                <a:solidFill>
                  <a:schemeClr val="accent2"/>
                </a:solidFill>
              </a:rPr>
              <a:t/>
            </a:r>
            <a:br>
              <a:rPr lang="ru-RU" dirty="0" smtClean="0">
                <a:solidFill>
                  <a:schemeClr val="accent2"/>
                </a:solidFill>
              </a:rPr>
            </a:br>
            <a:r>
              <a:rPr lang="ru-RU" dirty="0" smtClean="0">
                <a:solidFill>
                  <a:schemeClr val="accent2"/>
                </a:solidFill>
              </a:rPr>
              <a:t>(</a:t>
            </a: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urait.ru/register/create#student</a:t>
            </a:r>
            <a:r>
              <a:rPr lang="ru-RU" dirty="0" smtClean="0"/>
              <a:t> </a:t>
            </a:r>
            <a:r>
              <a:rPr lang="ru-RU" sz="2200" dirty="0" smtClean="0">
                <a:solidFill>
                  <a:schemeClr val="accent2"/>
                </a:solidFill>
              </a:rPr>
              <a:t> )</a:t>
            </a:r>
            <a:endParaRPr lang="ru-RU" sz="2200" b="1" dirty="0">
              <a:solidFill>
                <a:schemeClr val="accent2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827792-23F4-454F-AF71-E60D0D5158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4908" y="1598663"/>
            <a:ext cx="3153953" cy="3709607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AutoNum type="arabicPeriod"/>
            </a:pPr>
            <a:endParaRPr lang="ru-RU" sz="1400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400" dirty="0" smtClean="0">
                <a:solidFill>
                  <a:schemeClr val="accent4">
                    <a:lumMod val="50000"/>
                  </a:schemeClr>
                </a:solidFill>
              </a:rPr>
              <a:t>Для регистрации выберете тип учетной записи: «Студент»</a:t>
            </a:r>
          </a:p>
          <a:p>
            <a:pPr marL="514350" indent="-514350">
              <a:buAutoNum type="arabicPeriod"/>
            </a:pPr>
            <a:r>
              <a:rPr lang="ru-RU" sz="1400" dirty="0" smtClean="0">
                <a:solidFill>
                  <a:schemeClr val="accent4">
                    <a:lumMod val="50000"/>
                  </a:schemeClr>
                </a:solidFill>
              </a:rPr>
              <a:t>Укажите </a:t>
            </a:r>
            <a:r>
              <a:rPr lang="ru-RU" sz="1400" dirty="0">
                <a:solidFill>
                  <a:schemeClr val="accent4">
                    <a:lumMod val="50000"/>
                  </a:schemeClr>
                </a:solidFill>
              </a:rPr>
              <a:t>свою электронную </a:t>
            </a:r>
            <a:r>
              <a:rPr lang="ru-RU" sz="1400" dirty="0" smtClean="0">
                <a:solidFill>
                  <a:schemeClr val="accent4">
                    <a:lumMod val="50000"/>
                  </a:schemeClr>
                </a:solidFill>
              </a:rPr>
              <a:t>почту</a:t>
            </a:r>
          </a:p>
          <a:p>
            <a:pPr marL="514350" indent="-514350">
              <a:buAutoNum type="arabicPeriod"/>
            </a:pPr>
            <a:r>
              <a:rPr lang="ru-RU" sz="1400" dirty="0" smtClean="0">
                <a:solidFill>
                  <a:schemeClr val="accent4">
                    <a:lumMod val="50000"/>
                  </a:schemeClr>
                </a:solidFill>
              </a:rPr>
              <a:t>Заполните поля с ФИО</a:t>
            </a:r>
            <a:endParaRPr lang="en-US" sz="1400" dirty="0"/>
          </a:p>
          <a:p>
            <a:pPr marL="514350" indent="-514350">
              <a:buAutoNum type="arabicPeriod"/>
            </a:pPr>
            <a:r>
              <a:rPr lang="ru-RU" sz="1400" dirty="0" smtClean="0">
                <a:solidFill>
                  <a:schemeClr val="accent4">
                    <a:lumMod val="50000"/>
                  </a:schemeClr>
                </a:solidFill>
              </a:rPr>
              <a:t> Обязательно </a:t>
            </a:r>
            <a:r>
              <a:rPr lang="ru-RU" sz="1400" dirty="0">
                <a:solidFill>
                  <a:schemeClr val="accent4">
                    <a:lumMod val="50000"/>
                  </a:schemeClr>
                </a:solidFill>
              </a:rPr>
              <a:t>выберите свое учебное </a:t>
            </a:r>
            <a:r>
              <a:rPr lang="ru-RU" sz="1400" dirty="0" smtClean="0">
                <a:solidFill>
                  <a:schemeClr val="accent4">
                    <a:lumMod val="50000"/>
                  </a:schemeClr>
                </a:solidFill>
              </a:rPr>
              <a:t>заведение : Кунгурский сельскохозяйственный колледж</a:t>
            </a:r>
          </a:p>
          <a:p>
            <a:pPr marL="514350" indent="-514350">
              <a:buAutoNum type="arabicPeriod"/>
            </a:pPr>
            <a:r>
              <a:rPr lang="ru-RU" sz="1400" dirty="0" smtClean="0">
                <a:solidFill>
                  <a:schemeClr val="accent4">
                    <a:lumMod val="50000"/>
                  </a:schemeClr>
                </a:solidFill>
              </a:rPr>
              <a:t>Для авторизации пройдите по ссылке из письма, которое придет на вашу почту   </a:t>
            </a:r>
            <a:endParaRPr lang="en-US" sz="1400" dirty="0">
              <a:solidFill>
                <a:schemeClr val="accent4">
                  <a:lumMod val="50000"/>
                </a:schemeClr>
              </a:solidFill>
            </a:endParaRPr>
          </a:p>
          <a:p>
            <a:pPr marL="514350" indent="-514350">
              <a:buAutoNum type="arabicPeriod"/>
            </a:pPr>
            <a:r>
              <a:rPr lang="ru-RU" sz="1400" dirty="0" smtClean="0">
                <a:solidFill>
                  <a:schemeClr val="accent4">
                    <a:lumMod val="50000"/>
                  </a:schemeClr>
                </a:solidFill>
              </a:rPr>
              <a:t>Подтвердите</a:t>
            </a:r>
            <a:r>
              <a:rPr lang="ru-RU" sz="1400" dirty="0">
                <a:solidFill>
                  <a:schemeClr val="accent4">
                    <a:lumMod val="50000"/>
                  </a:schemeClr>
                </a:solidFill>
              </a:rPr>
              <a:t>, что вы студент: зайдите в свой Личный </a:t>
            </a:r>
            <a:r>
              <a:rPr lang="ru-RU" sz="1400" dirty="0" smtClean="0">
                <a:solidFill>
                  <a:schemeClr val="accent4">
                    <a:lumMod val="50000"/>
                  </a:schemeClr>
                </a:solidFill>
              </a:rPr>
              <a:t>кабинет.</a:t>
            </a:r>
            <a:endParaRPr lang="ru-RU" sz="1400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5" name="Рисунок 4">
            <a:hlinkClick r:id="rId3"/>
            <a:extLst>
              <a:ext uri="{FF2B5EF4-FFF2-40B4-BE49-F238E27FC236}">
                <a16:creationId xmlns:a16="http://schemas.microsoft.com/office/drawing/2014/main" id="{DE5FC544-0124-418F-9748-D3829D7B970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19585" y="5308270"/>
            <a:ext cx="3024598" cy="1340802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  <a:tileRect/>
          </a:gradFill>
          <a:effectLst>
            <a:innerShdw blurRad="508000">
              <a:schemeClr val="tx1">
                <a:lumMod val="65000"/>
                <a:lumOff val="35000"/>
              </a:schemeClr>
            </a:inn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/>
          <a:srcRect l="5455" t="11922" r="6591" b="8695"/>
          <a:stretch/>
        </p:blipFill>
        <p:spPr>
          <a:xfrm>
            <a:off x="5213268" y="1690688"/>
            <a:ext cx="5983742" cy="307900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/>
          <a:srcRect l="9570" t="51152" r="12554" b="17225"/>
          <a:stretch/>
        </p:blipFill>
        <p:spPr>
          <a:xfrm>
            <a:off x="5213268" y="4905442"/>
            <a:ext cx="6098472" cy="1857639"/>
          </a:xfrm>
          <a:prstGeom prst="rect">
            <a:avLst/>
          </a:prstGeom>
        </p:spPr>
      </p:pic>
      <p:cxnSp>
        <p:nvCxnSpPr>
          <p:cNvPr id="9" name="Прямая со стрелкой 8"/>
          <p:cNvCxnSpPr/>
          <p:nvPr/>
        </p:nvCxnSpPr>
        <p:spPr>
          <a:xfrm>
            <a:off x="3752603" y="2505694"/>
            <a:ext cx="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Овал 9"/>
          <p:cNvSpPr/>
          <p:nvPr/>
        </p:nvSpPr>
        <p:spPr>
          <a:xfrm>
            <a:off x="5581403" y="4168239"/>
            <a:ext cx="1151906" cy="38001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5101089" y="4928260"/>
            <a:ext cx="1151906" cy="38001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5213268" y="5471149"/>
            <a:ext cx="1151906" cy="38001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4915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Полилиния 29"/>
          <p:cNvSpPr/>
          <p:nvPr/>
        </p:nvSpPr>
        <p:spPr>
          <a:xfrm>
            <a:off x="10282956" y="4071673"/>
            <a:ext cx="587094" cy="347841"/>
          </a:xfrm>
          <a:custGeom>
            <a:avLst/>
            <a:gdLst>
              <a:gd name="connsiteX0" fmla="*/ 96078 w 587094"/>
              <a:gd name="connsiteY0" fmla="*/ 13439 h 347841"/>
              <a:gd name="connsiteX1" fmla="*/ 155454 w 587094"/>
              <a:gd name="connsiteY1" fmla="*/ 1563 h 347841"/>
              <a:gd name="connsiteX2" fmla="*/ 357335 w 587094"/>
              <a:gd name="connsiteY2" fmla="*/ 37189 h 347841"/>
              <a:gd name="connsiteX3" fmla="*/ 428587 w 587094"/>
              <a:gd name="connsiteY3" fmla="*/ 60940 h 347841"/>
              <a:gd name="connsiteX4" fmla="*/ 464213 w 587094"/>
              <a:gd name="connsiteY4" fmla="*/ 84691 h 347841"/>
              <a:gd name="connsiteX5" fmla="*/ 511714 w 587094"/>
              <a:gd name="connsiteY5" fmla="*/ 96566 h 347841"/>
              <a:gd name="connsiteX6" fmla="*/ 571091 w 587094"/>
              <a:gd name="connsiteY6" fmla="*/ 144067 h 347841"/>
              <a:gd name="connsiteX7" fmla="*/ 571091 w 587094"/>
              <a:gd name="connsiteY7" fmla="*/ 286571 h 347841"/>
              <a:gd name="connsiteX8" fmla="*/ 547340 w 587094"/>
              <a:gd name="connsiteY8" fmla="*/ 322197 h 347841"/>
              <a:gd name="connsiteX9" fmla="*/ 464213 w 587094"/>
              <a:gd name="connsiteY9" fmla="*/ 345948 h 347841"/>
              <a:gd name="connsiteX10" fmla="*/ 155454 w 587094"/>
              <a:gd name="connsiteY10" fmla="*/ 322197 h 347841"/>
              <a:gd name="connsiteX11" fmla="*/ 107953 w 587094"/>
              <a:gd name="connsiteY11" fmla="*/ 298446 h 347841"/>
              <a:gd name="connsiteX12" fmla="*/ 72327 w 587094"/>
              <a:gd name="connsiteY12" fmla="*/ 274696 h 347841"/>
              <a:gd name="connsiteX13" fmla="*/ 48576 w 587094"/>
              <a:gd name="connsiteY13" fmla="*/ 239070 h 347841"/>
              <a:gd name="connsiteX14" fmla="*/ 24826 w 587094"/>
              <a:gd name="connsiteY14" fmla="*/ 120317 h 347841"/>
              <a:gd name="connsiteX15" fmla="*/ 96078 w 587094"/>
              <a:gd name="connsiteY15" fmla="*/ 13439 h 347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87094" h="347841">
                <a:moveTo>
                  <a:pt x="96078" y="13439"/>
                </a:moveTo>
                <a:cubicBezTo>
                  <a:pt x="117849" y="-6353"/>
                  <a:pt x="135270" y="1563"/>
                  <a:pt x="155454" y="1563"/>
                </a:cubicBezTo>
                <a:cubicBezTo>
                  <a:pt x="212699" y="1563"/>
                  <a:pt x="302298" y="18843"/>
                  <a:pt x="357335" y="37189"/>
                </a:cubicBezTo>
                <a:lnTo>
                  <a:pt x="428587" y="60940"/>
                </a:lnTo>
                <a:cubicBezTo>
                  <a:pt x="440462" y="68857"/>
                  <a:pt x="451095" y="79069"/>
                  <a:pt x="464213" y="84691"/>
                </a:cubicBezTo>
                <a:cubicBezTo>
                  <a:pt x="479214" y="91120"/>
                  <a:pt x="498134" y="87513"/>
                  <a:pt x="511714" y="96566"/>
                </a:cubicBezTo>
                <a:cubicBezTo>
                  <a:pt x="619143" y="168185"/>
                  <a:pt x="454625" y="105246"/>
                  <a:pt x="571091" y="144067"/>
                </a:cubicBezTo>
                <a:cubicBezTo>
                  <a:pt x="590994" y="203778"/>
                  <a:pt x="593818" y="195662"/>
                  <a:pt x="571091" y="286571"/>
                </a:cubicBezTo>
                <a:cubicBezTo>
                  <a:pt x="567629" y="300417"/>
                  <a:pt x="558485" y="313281"/>
                  <a:pt x="547340" y="322197"/>
                </a:cubicBezTo>
                <a:cubicBezTo>
                  <a:pt x="539598" y="328390"/>
                  <a:pt x="467313" y="345173"/>
                  <a:pt x="464213" y="345948"/>
                </a:cubicBezTo>
                <a:cubicBezTo>
                  <a:pt x="398401" y="343086"/>
                  <a:pt x="247339" y="361576"/>
                  <a:pt x="155454" y="322197"/>
                </a:cubicBezTo>
                <a:cubicBezTo>
                  <a:pt x="139183" y="315224"/>
                  <a:pt x="123323" y="307229"/>
                  <a:pt x="107953" y="298446"/>
                </a:cubicBezTo>
                <a:cubicBezTo>
                  <a:pt x="95561" y="291365"/>
                  <a:pt x="84202" y="282613"/>
                  <a:pt x="72327" y="274696"/>
                </a:cubicBezTo>
                <a:cubicBezTo>
                  <a:pt x="64410" y="262821"/>
                  <a:pt x="58668" y="249162"/>
                  <a:pt x="48576" y="239070"/>
                </a:cubicBezTo>
                <a:cubicBezTo>
                  <a:pt x="201" y="190695"/>
                  <a:pt x="-19689" y="244957"/>
                  <a:pt x="24826" y="120317"/>
                </a:cubicBezTo>
                <a:cubicBezTo>
                  <a:pt x="34427" y="93435"/>
                  <a:pt x="74307" y="33231"/>
                  <a:pt x="96078" y="13439"/>
                </a:cubicBezTo>
                <a:close/>
              </a:path>
            </a:pathLst>
          </a:cu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522514" y="422011"/>
            <a:ext cx="111865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i="0" dirty="0" smtClean="0">
                <a:solidFill>
                  <a:schemeClr val="accent2"/>
                </a:solidFill>
                <a:effectLst/>
                <a:latin typeface="Roboto"/>
              </a:rPr>
              <a:t>2.Найдите  интересующий учебник  </a:t>
            </a:r>
          </a:p>
          <a:p>
            <a:endParaRPr lang="ru-RU" sz="4000" dirty="0">
              <a:solidFill>
                <a:schemeClr val="accent2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b="38439"/>
          <a:stretch/>
        </p:blipFill>
        <p:spPr>
          <a:xfrm>
            <a:off x="3866315" y="1705064"/>
            <a:ext cx="6087485" cy="206927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" y="2066306"/>
            <a:ext cx="2849418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</a:rPr>
              <a:t>Через каталог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</a:rPr>
              <a:t>Через систему «поиск»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</a:rPr>
              <a:t> набрать   нужный учебник 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chemeClr val="accent4">
                    <a:lumMod val="50000"/>
                  </a:schemeClr>
                </a:solidFill>
              </a:rPr>
              <a:t>Отметить значок  «искать в доступных книгах» и с </a:t>
            </a:r>
            <a:r>
              <a:rPr lang="ru-RU" sz="1600" dirty="0" err="1" smtClean="0">
                <a:solidFill>
                  <a:schemeClr val="accent4">
                    <a:lumMod val="50000"/>
                  </a:schemeClr>
                </a:solidFill>
              </a:rPr>
              <a:t>медиаматериалами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»</a:t>
            </a:r>
          </a:p>
          <a:p>
            <a:pPr marL="342900" indent="-342900">
              <a:buAutoNum type="arabicPeriod"/>
            </a:pP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3"/>
          <a:srcRect b="43116"/>
          <a:stretch/>
        </p:blipFill>
        <p:spPr>
          <a:xfrm>
            <a:off x="5973288" y="4021235"/>
            <a:ext cx="5660571" cy="257595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8197" y="3863158"/>
            <a:ext cx="3170712" cy="2892112"/>
          </a:xfrm>
          <a:prstGeom prst="rect">
            <a:avLst/>
          </a:prstGeom>
        </p:spPr>
      </p:pic>
      <p:cxnSp>
        <p:nvCxnSpPr>
          <p:cNvPr id="23" name="Прямая со стрелкой 22"/>
          <p:cNvCxnSpPr/>
          <p:nvPr/>
        </p:nvCxnSpPr>
        <p:spPr>
          <a:xfrm>
            <a:off x="2268071" y="2876133"/>
            <a:ext cx="1598244" cy="223025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Рисунок 2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855108">
            <a:off x="2407042" y="3702315"/>
            <a:ext cx="1230367" cy="2276041"/>
          </a:xfrm>
          <a:prstGeom prst="rect">
            <a:avLst/>
          </a:prstGeom>
        </p:spPr>
      </p:pic>
      <p:sp>
        <p:nvSpPr>
          <p:cNvPr id="32" name="Овал 31"/>
          <p:cNvSpPr/>
          <p:nvPr/>
        </p:nvSpPr>
        <p:spPr>
          <a:xfrm>
            <a:off x="10576503" y="4318313"/>
            <a:ext cx="736269" cy="382531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4802013" y="2141113"/>
            <a:ext cx="736269" cy="382531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938151" y="1520398"/>
            <a:ext cx="17100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2 вариант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9557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5205" y="251752"/>
            <a:ext cx="930881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chemeClr val="accent2"/>
                </a:solidFill>
              </a:rPr>
              <a:t>3.Откройте учебник с тестами по вкладке </a:t>
            </a:r>
          </a:p>
          <a:p>
            <a:r>
              <a:rPr lang="ru-RU" sz="4000" dirty="0" smtClean="0">
                <a:solidFill>
                  <a:schemeClr val="accent2"/>
                </a:solidFill>
              </a:rPr>
              <a:t>«</a:t>
            </a:r>
            <a:r>
              <a:rPr lang="ru-RU" sz="4000" dirty="0" smtClean="0">
                <a:solidFill>
                  <a:srgbClr val="92D050"/>
                </a:solidFill>
              </a:rPr>
              <a:t>читать</a:t>
            </a:r>
            <a:r>
              <a:rPr lang="ru-RU" sz="4000" dirty="0" smtClean="0">
                <a:solidFill>
                  <a:schemeClr val="accent2"/>
                </a:solidFill>
              </a:rPr>
              <a:t>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4458" y="1001404"/>
            <a:ext cx="6848103" cy="5478482"/>
          </a:xfrm>
          <a:prstGeom prst="rect">
            <a:avLst/>
          </a:prstGeom>
        </p:spPr>
      </p:pic>
      <p:cxnSp>
        <p:nvCxnSpPr>
          <p:cNvPr id="4" name="Прямая со стрелкой 3"/>
          <p:cNvCxnSpPr/>
          <p:nvPr/>
        </p:nvCxnSpPr>
        <p:spPr>
          <a:xfrm>
            <a:off x="2629276" y="1934413"/>
            <a:ext cx="3296511" cy="91666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Овал 8"/>
          <p:cNvSpPr/>
          <p:nvPr/>
        </p:nvSpPr>
        <p:spPr>
          <a:xfrm>
            <a:off x="6940018" y="1784965"/>
            <a:ext cx="736269" cy="382531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6042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24198" y="338884"/>
            <a:ext cx="1047799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0" i="0" dirty="0" smtClean="0">
                <a:solidFill>
                  <a:schemeClr val="accent2"/>
                </a:solidFill>
                <a:effectLst/>
                <a:latin typeface="Roboto"/>
              </a:rPr>
              <a:t>4.Выберите интересующий раздел оглавления в левой части экрана;</a:t>
            </a:r>
            <a:endParaRPr lang="ru-RU" sz="4000" dirty="0">
              <a:solidFill>
                <a:schemeClr val="accent2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5971" y="1962795"/>
            <a:ext cx="5122855" cy="291796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8317" y="2424203"/>
            <a:ext cx="5007427" cy="400594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323303">
            <a:off x="6524051" y="2388578"/>
            <a:ext cx="1390008" cy="1457070"/>
          </a:xfrm>
          <a:prstGeom prst="rect">
            <a:avLst/>
          </a:prstGeom>
        </p:spPr>
      </p:pic>
      <p:sp>
        <p:nvSpPr>
          <p:cNvPr id="10" name="Овал 9"/>
          <p:cNvSpPr/>
          <p:nvPr/>
        </p:nvSpPr>
        <p:spPr>
          <a:xfrm>
            <a:off x="1254197" y="2523644"/>
            <a:ext cx="736269" cy="382531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2053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6884" y="142504"/>
            <a:ext cx="122387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0" i="0" dirty="0" smtClean="0">
                <a:solidFill>
                  <a:schemeClr val="accent2"/>
                </a:solidFill>
                <a:effectLst/>
                <a:latin typeface="Roboto"/>
              </a:rPr>
              <a:t>5.Нажмите на значок тестов   </a:t>
            </a:r>
            <a:endParaRPr lang="ru-RU" sz="4000" dirty="0">
              <a:solidFill>
                <a:schemeClr val="accent2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416" y="1911363"/>
            <a:ext cx="4840644" cy="387129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-577" t="59100" r="95425" b="35148"/>
          <a:stretch/>
        </p:blipFill>
        <p:spPr>
          <a:xfrm>
            <a:off x="7031844" y="206007"/>
            <a:ext cx="1233381" cy="1101466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>
            <a:off x="1460665" y="1805049"/>
            <a:ext cx="1763751" cy="244631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9841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39960" y="206663"/>
            <a:ext cx="66820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chemeClr val="accent2"/>
                </a:solidFill>
                <a:latin typeface="Roboto"/>
              </a:rPr>
              <a:t>6.Выберите </a:t>
            </a:r>
            <a:r>
              <a:rPr lang="ru-RU" sz="4000" dirty="0">
                <a:solidFill>
                  <a:schemeClr val="accent2"/>
                </a:solidFill>
                <a:latin typeface="Roboto"/>
              </a:rPr>
              <a:t>тест из </a:t>
            </a:r>
            <a:r>
              <a:rPr lang="ru-RU" sz="4000" dirty="0" smtClean="0">
                <a:solidFill>
                  <a:schemeClr val="accent2"/>
                </a:solidFill>
                <a:latin typeface="Roboto"/>
              </a:rPr>
              <a:t>списка</a:t>
            </a:r>
            <a:endParaRPr lang="ru-RU" sz="4000" dirty="0">
              <a:solidFill>
                <a:schemeClr val="accent2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7411" y="1223308"/>
            <a:ext cx="7505205" cy="5449525"/>
          </a:xfrm>
          <a:prstGeom prst="rect">
            <a:avLst/>
          </a:prstGeom>
        </p:spPr>
      </p:pic>
      <p:sp>
        <p:nvSpPr>
          <p:cNvPr id="7" name="Овал 6"/>
          <p:cNvSpPr/>
          <p:nvPr/>
        </p:nvSpPr>
        <p:spPr>
          <a:xfrm>
            <a:off x="2818834" y="2288413"/>
            <a:ext cx="736269" cy="382531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227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52897" y="311128"/>
            <a:ext cx="670920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0" i="0" dirty="0" smtClean="0">
                <a:solidFill>
                  <a:schemeClr val="accent2"/>
                </a:solidFill>
                <a:effectLst/>
                <a:latin typeface="Roboto"/>
              </a:rPr>
              <a:t>7.Нажмите «</a:t>
            </a:r>
            <a:r>
              <a:rPr lang="ru-RU" sz="4000" b="1" i="0" dirty="0" smtClean="0">
                <a:solidFill>
                  <a:schemeClr val="accent2"/>
                </a:solidFill>
                <a:effectLst/>
                <a:latin typeface="Roboto"/>
              </a:rPr>
              <a:t>Пройти тест</a:t>
            </a:r>
            <a:r>
              <a:rPr lang="ru-RU" sz="4000" b="0" i="0" dirty="0" smtClean="0">
                <a:solidFill>
                  <a:schemeClr val="accent2"/>
                </a:solidFill>
                <a:effectLst/>
                <a:latin typeface="Roboto"/>
              </a:rPr>
              <a:t>».</a:t>
            </a:r>
            <a:endParaRPr lang="ru-RU" sz="4000" dirty="0">
              <a:solidFill>
                <a:schemeClr val="accent2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6306" y="1104554"/>
            <a:ext cx="7505205" cy="5449525"/>
          </a:xfrm>
          <a:prstGeom prst="rect">
            <a:avLst/>
          </a:prstGeom>
        </p:spPr>
      </p:pic>
      <p:cxnSp>
        <p:nvCxnSpPr>
          <p:cNvPr id="5" name="Прямая со стрелкой 4"/>
          <p:cNvCxnSpPr/>
          <p:nvPr/>
        </p:nvCxnSpPr>
        <p:spPr>
          <a:xfrm>
            <a:off x="795647" y="1935678"/>
            <a:ext cx="1757250" cy="172192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8869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24395" y="356260"/>
            <a:ext cx="99495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accent2"/>
                </a:solidFill>
              </a:rPr>
              <a:t>8. Выберете и отметьте правильный </a:t>
            </a:r>
          </a:p>
          <a:p>
            <a:r>
              <a:rPr lang="ru-RU" sz="4000" dirty="0" smtClean="0">
                <a:solidFill>
                  <a:schemeClr val="accent2"/>
                </a:solidFill>
              </a:rPr>
              <a:t>ответ</a:t>
            </a:r>
            <a:endParaRPr lang="ru-RU" sz="4000" dirty="0">
              <a:solidFill>
                <a:schemeClr val="accent2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7610" y="1244434"/>
            <a:ext cx="6131874" cy="4905499"/>
          </a:xfrm>
          <a:prstGeom prst="rect">
            <a:avLst/>
          </a:prstGeom>
        </p:spPr>
      </p:pic>
      <p:cxnSp>
        <p:nvCxnSpPr>
          <p:cNvPr id="5" name="Прямая со стрелкой 4"/>
          <p:cNvCxnSpPr/>
          <p:nvPr/>
        </p:nvCxnSpPr>
        <p:spPr>
          <a:xfrm>
            <a:off x="2161309" y="2766951"/>
            <a:ext cx="2909455" cy="137753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5113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171</TotalTime>
  <Words>184</Words>
  <Application>Microsoft Office PowerPoint</Application>
  <PresentationFormat>Широкоэкранный</PresentationFormat>
  <Paragraphs>38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Roboto</vt:lpstr>
      <vt:lpstr>Trebuchet MS</vt:lpstr>
      <vt:lpstr>Wingdings 3</vt:lpstr>
      <vt:lpstr>Аспект</vt:lpstr>
      <vt:lpstr>Презентация PowerPoint</vt:lpstr>
      <vt:lpstr>1. Зарегистрируйтесь и авторизуйтесь на образовательной платформе Юрайт  (https://urait.ru/register/create#student  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23</cp:revision>
  <dcterms:created xsi:type="dcterms:W3CDTF">2020-04-20T11:40:25Z</dcterms:created>
  <dcterms:modified xsi:type="dcterms:W3CDTF">2020-04-21T07:03:45Z</dcterms:modified>
</cp:coreProperties>
</file>